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mp3" ContentType="audio/unknown"/>
  <Default Extension="rels" ContentType="application/vnd.openxmlformats-package.relationships+xml"/>
  <Default Extension="bin" ContentType="application/vnd.openxmlformats-officedocument.presentationml.printerSettings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imberly Schmidt" initials="" lastIdx="1" clrIdx="0"/>
  <p:cmAuthor id="1" name="Rachel Rosenberg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0" d="100"/>
          <a:sy n="120" d="100"/>
        </p:scale>
        <p:origin x="-752" y="-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commentAuthors" Target="commentAuthors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idx="1">
    <p:pos x="6000" y="0"/>
    <p:text>Hi Robert, nice slides that flow well.  Please move your transitions down to your notes instead of on your slides.  Thank you.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idx="2">
    <p:pos x="6000" y="0"/>
    <p:text>Wow Robert. Super thoughtful.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idx="1">
    <p:pos x="6000" y="0"/>
    <p:text>Robert, looking good. You still need to explain slide 4. See me if you need help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120585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Relationship Id="rId3" Type="http://schemas.openxmlformats.org/officeDocument/2006/relationships/hyperlink" Target="https://freeplaymusic.com/volumedetail.aspx?volume=22168" TargetMode="Externa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dirty="0"/>
              <a:t> J.W. Author Study by Robert</a:t>
            </a:r>
          </a:p>
          <a:p>
            <a:pPr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" dirty="0">
                <a:solidFill>
                  <a:schemeClr val="dk1"/>
                </a:solidFill>
              </a:rPr>
              <a:t>Adriana</a:t>
            </a:r>
          </a:p>
          <a:p>
            <a:pPr>
              <a:spcBef>
                <a:spcPts val="0"/>
              </a:spcBef>
              <a:buNone/>
            </a:pPr>
            <a:r>
              <a:rPr lang="en" b="1" dirty="0">
                <a:solidFill>
                  <a:schemeClr val="dk1"/>
                </a:solidFill>
              </a:rPr>
              <a:t>Artist:</a:t>
            </a:r>
            <a:r>
              <a:rPr lang="en" dirty="0">
                <a:solidFill>
                  <a:schemeClr val="dk1"/>
                </a:solidFill>
              </a:rPr>
              <a:t> Freeplay Music | </a:t>
            </a:r>
            <a:r>
              <a:rPr lang="en" b="1" dirty="0">
                <a:solidFill>
                  <a:schemeClr val="dk1"/>
                </a:solidFill>
              </a:rPr>
              <a:t>Volume:</a:t>
            </a:r>
            <a:r>
              <a:rPr lang="en" dirty="0">
                <a:solidFill>
                  <a:schemeClr val="dk1"/>
                </a:solidFill>
                <a:hlinkClick r:id="rId3"/>
              </a:rPr>
              <a:t> </a:t>
            </a:r>
            <a:r>
              <a:rPr lang="en" u="sng" dirty="0">
                <a:solidFill>
                  <a:schemeClr val="hlink"/>
                </a:solidFill>
                <a:hlinkClick r:id="rId3"/>
              </a:rPr>
              <a:t>Trans Alarm Volume 2                            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In the story,Toswiah/Evie loses her memories little by little.Throughout the book Toswiah/Evie tries to hold on to her memories because by the time you fully lose your memories you will not know who or what you are.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1200"/>
              <a:t>This book Hush is mostly about memories.For example The narrator Toswiah/Evie mostly thinks about her past and the times she had with her sister Cameron.This quote represents memories because Toswiah/Evie is thinks about things that they used to </a:t>
            </a:r>
            <a:r>
              <a:rPr lang="en"/>
              <a:t>do.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The stuff you leave behind, it isn’t truly</a:t>
            </a:r>
            <a:r>
              <a:rPr lang="en-US" baseline="0" dirty="0" smtClean="0"/>
              <a:t> gone if you still </a:t>
            </a:r>
            <a:r>
              <a:rPr lang="en-US" baseline="0" smtClean="0"/>
              <a:t>remember it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The connections I have with This is the Rope is: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The narrator and her </a:t>
            </a:r>
            <a:r>
              <a:rPr lang="en-US" dirty="0" err="1" smtClean="0"/>
              <a:t>fam</a:t>
            </a:r>
            <a:r>
              <a:rPr lang="en-US" dirty="0" smtClean="0"/>
              <a:t> have</a:t>
            </a:r>
            <a:r>
              <a:rPr lang="en-US" baseline="0" dirty="0" smtClean="0"/>
              <a:t> a rope that they use to keep their memories and bind their </a:t>
            </a:r>
            <a:r>
              <a:rPr lang="en-US" baseline="0" dirty="0" err="1" smtClean="0"/>
              <a:t>fam</a:t>
            </a:r>
            <a:r>
              <a:rPr lang="en-US" baseline="0" dirty="0" smtClean="0"/>
              <a:t> not physically, but mentally</a:t>
            </a: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1200">
                <a:solidFill>
                  <a:srgbClr val="FF0000"/>
                </a:solidFill>
              </a:rPr>
              <a:t>My connection that relates to memories from Hush is that I had to leave my old home and my old identity and seek out new goals for myself.That means I lost almost everything except for my true memories.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Clr>
                <a:schemeClr val="lt2"/>
              </a:buClr>
              <a:buNone/>
              <a:defRPr>
                <a:solidFill>
                  <a:schemeClr val="lt2"/>
                </a:solidFill>
              </a:defRPr>
            </a:lvl1pPr>
            <a:lvl2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2pPr>
            <a:lvl3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3pPr>
            <a:lvl4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4pPr>
            <a:lvl5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5pPr>
            <a:lvl6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6pPr>
            <a:lvl7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7pPr>
            <a:lvl8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8pPr>
            <a:lvl9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7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  <p:transition xmlns:p14="http://schemas.microsoft.com/office/powerpoint/2010/main" spd="slow" advClick="0" advTm="0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  <p:transition xmlns:p14="http://schemas.microsoft.com/office/powerpoint/2010/main" spd="slow" advClick="0" advTm="0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  <p:transition xmlns:p14="http://schemas.microsoft.com/office/powerpoint/2010/main" spd="slow" advClick="0" advTm="0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  <p:transition xmlns:p14="http://schemas.microsoft.com/office/powerpoint/2010/main" spd="slow" advClick="0" advTm="0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  <p:transition xmlns:p14="http://schemas.microsoft.com/office/powerpoint/2010/main" spd="slow" advClick="0" advTm="0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  <p:transition xmlns:p14="http://schemas.microsoft.com/office/powerpoint/2010/main" spd="slow" advClick="0" advTm="0">
    <p:cut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1pPr>
            <a:lvl2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2pPr>
            <a:lvl3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3pPr>
            <a:lvl4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4pPr>
            <a:lvl5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5pPr>
            <a:lvl6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6pPr>
            <a:lvl7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7pPr>
            <a:lvl8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8pPr>
            <a:lvl9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600"/>
              </a:spcBef>
              <a:buClr>
                <a:schemeClr val="lt1"/>
              </a:buClr>
              <a:buSzPct val="100000"/>
              <a:defRPr sz="3000">
                <a:solidFill>
                  <a:schemeClr val="lt1"/>
                </a:solidFill>
              </a:defRPr>
            </a:lvl1pPr>
            <a:lvl2pPr>
              <a:spcBef>
                <a:spcPts val="48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2pPr>
            <a:lvl3pPr>
              <a:spcBef>
                <a:spcPts val="48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3pPr>
            <a:lvl4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4pPr>
            <a:lvl5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5pPr>
            <a:lvl6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6pPr>
            <a:lvl7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7pPr>
            <a:lvl8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8pPr>
            <a:lvl9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lt1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ransition xmlns:p14="http://schemas.microsoft.com/office/powerpoint/2010/main" spd="slow" advClick="0" advTm="0">
    <p:cut/>
  </p:transition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4" Type="http://schemas.openxmlformats.org/officeDocument/2006/relationships/audio" Target="../media/media2.wav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.xml"/><Relationship Id="rId7" Type="http://schemas.openxmlformats.org/officeDocument/2006/relationships/image" Target="../media/image1.jpg"/><Relationship Id="rId8" Type="http://schemas.openxmlformats.org/officeDocument/2006/relationships/image" Target="../media/image2.png"/><Relationship Id="rId9" Type="http://schemas.openxmlformats.org/officeDocument/2006/relationships/comments" Target="../comments/comment1.xml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comments" Target="../comments/comment2.xml"/><Relationship Id="rId1" Type="http://schemas.microsoft.com/office/2007/relationships/media" Target="../media/media3.wav"/><Relationship Id="rId2" Type="http://schemas.openxmlformats.org/officeDocument/2006/relationships/audio" Target="../media/media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2.png"/><Relationship Id="rId1" Type="http://schemas.microsoft.com/office/2007/relationships/media" Target="../media/media4.wav"/><Relationship Id="rId2" Type="http://schemas.openxmlformats.org/officeDocument/2006/relationships/audio" Target="../media/media4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.xml"/><Relationship Id="rId5" Type="http://schemas.openxmlformats.org/officeDocument/2006/relationships/image" Target="../media/image6.png"/><Relationship Id="rId6" Type="http://schemas.openxmlformats.org/officeDocument/2006/relationships/image" Target="../media/image2.png"/><Relationship Id="rId7" Type="http://schemas.openxmlformats.org/officeDocument/2006/relationships/comments" Target="../comments/comment3.xml"/><Relationship Id="rId1" Type="http://schemas.microsoft.com/office/2007/relationships/media" Target="../media/media5.wav"/><Relationship Id="rId2" Type="http://schemas.openxmlformats.org/officeDocument/2006/relationships/audio" Target="../media/media5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5.xml"/><Relationship Id="rId5" Type="http://schemas.openxmlformats.org/officeDocument/2006/relationships/image" Target="../media/image7.jpg"/><Relationship Id="rId6" Type="http://schemas.openxmlformats.org/officeDocument/2006/relationships/image" Target="../media/image2.png"/><Relationship Id="rId1" Type="http://schemas.microsoft.com/office/2007/relationships/media" Target="../media/media6.wav"/><Relationship Id="rId2" Type="http://schemas.openxmlformats.org/officeDocument/2006/relationships/audio" Target="../media/media6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6.xml"/><Relationship Id="rId5" Type="http://schemas.openxmlformats.org/officeDocument/2006/relationships/image" Target="../media/image8.png"/><Relationship Id="rId6" Type="http://schemas.openxmlformats.org/officeDocument/2006/relationships/image" Target="../media/image2.png"/><Relationship Id="rId1" Type="http://schemas.microsoft.com/office/2007/relationships/media" Target="../media/media7.wav"/><Relationship Id="rId2" Type="http://schemas.openxmlformats.org/officeDocument/2006/relationships/audio" Target="../media/media7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7.xml"/><Relationship Id="rId5" Type="http://schemas.openxmlformats.org/officeDocument/2006/relationships/image" Target="../media/image9.png"/><Relationship Id="rId6" Type="http://schemas.openxmlformats.org/officeDocument/2006/relationships/image" Target="../media/image10.jpg"/><Relationship Id="rId7" Type="http://schemas.openxmlformats.org/officeDocument/2006/relationships/image" Target="../media/image2.png"/><Relationship Id="rId1" Type="http://schemas.microsoft.com/office/2007/relationships/media" Target="../media/media8.wav"/><Relationship Id="rId2" Type="http://schemas.openxmlformats.org/officeDocument/2006/relationships/audio" Target="../media/media8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ctrTitle"/>
          </p:nvPr>
        </p:nvSpPr>
        <p:spPr>
          <a:xfrm>
            <a:off x="632325" y="0"/>
            <a:ext cx="7772400" cy="41888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0000"/>
                </a:solidFill>
                <a:latin typeface="Impact"/>
                <a:ea typeface="Impact"/>
                <a:cs typeface="Impact"/>
                <a:sym typeface="Impact"/>
              </a:rPr>
              <a:t>J.W Author Study</a:t>
            </a:r>
            <a:r>
              <a:rPr lang="en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1" name="Shape 31"/>
          <p:cNvSpPr txBox="1">
            <a:spLocks noGrp="1"/>
          </p:cNvSpPr>
          <p:nvPr>
            <p:ph type="subTitle" idx="1"/>
          </p:nvPr>
        </p:nvSpPr>
        <p:spPr>
          <a:xfrm>
            <a:off x="445175" y="3954078"/>
            <a:ext cx="7772400" cy="7847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l">
              <a:spcBef>
                <a:spcPts val="0"/>
              </a:spcBef>
              <a:buNone/>
            </a:pPr>
            <a:r>
              <a:rPr lang="en">
                <a:solidFill>
                  <a:srgbClr val="FF0000"/>
                </a:solidFill>
                <a:latin typeface="Impact"/>
                <a:ea typeface="Impact"/>
                <a:cs typeface="Impact"/>
                <a:sym typeface="Impact"/>
              </a:rPr>
              <a:t>                                           by Robert</a:t>
            </a:r>
          </a:p>
        </p:txBody>
      </p:sp>
      <p:pic>
        <p:nvPicPr>
          <p:cNvPr id="2" name="Lotta Cash 6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319242" y="946150"/>
            <a:ext cx="812800" cy="812800"/>
          </a:xfrm>
          <a:prstGeom prst="rect">
            <a:avLst/>
          </a:prstGeo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221317" y="297815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0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4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4" numSld="999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ctrTitle"/>
          </p:nvPr>
        </p:nvSpPr>
        <p:spPr>
          <a:xfrm>
            <a:off x="356025" y="1948742"/>
            <a:ext cx="7772400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b="0">
                <a:solidFill>
                  <a:srgbClr val="FF0000"/>
                </a:solidFill>
                <a:latin typeface="Impact"/>
                <a:ea typeface="Impact"/>
                <a:cs typeface="Impact"/>
                <a:sym typeface="Impact"/>
              </a:rPr>
              <a:t>                      Memories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subTitle" idx="1"/>
          </p:nvPr>
        </p:nvSpPr>
        <p:spPr>
          <a:xfrm>
            <a:off x="400600" y="2991578"/>
            <a:ext cx="7772400" cy="7847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>
                <a:solidFill>
                  <a:srgbClr val="FF0000"/>
                </a:solidFill>
                <a:latin typeface="Impact"/>
                <a:ea typeface="Impact"/>
                <a:cs typeface="Impact"/>
                <a:sym typeface="Impact"/>
              </a:rPr>
              <a:t>Memories are the key to our soul.They help you remember who you are both the good and the bad.</a:t>
            </a:r>
          </a:p>
        </p:txBody>
      </p:sp>
      <p:pic>
        <p:nvPicPr>
          <p:cNvPr id="38" name="Shape 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19150" y="0"/>
            <a:ext cx="3538199" cy="2353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ound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027352" y="175895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0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510700" y="-578326"/>
            <a:ext cx="8229600" cy="11576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0000"/>
                </a:solidFill>
              </a:rPr>
              <a:t>Hush</a:t>
            </a:r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1450" y="579375"/>
            <a:ext cx="8348100" cy="4358100"/>
          </a:xfrm>
          <a:prstGeom prst="rect">
            <a:avLst/>
          </a:prstGeom>
          <a:ln w="9525" cap="flat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>
              <a:solidFill>
                <a:srgbClr val="FF0000"/>
              </a:solidFill>
            </a:endParaRPr>
          </a:p>
        </p:txBody>
      </p:sp>
      <p:pic>
        <p:nvPicPr>
          <p:cNvPr id="45" name="Shape 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70200" y="1932850"/>
            <a:ext cx="2452450" cy="2968899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Shape 46"/>
          <p:cNvSpPr txBox="1"/>
          <p:nvPr/>
        </p:nvSpPr>
        <p:spPr>
          <a:xfrm>
            <a:off x="614975" y="1390325"/>
            <a:ext cx="5133599" cy="1345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FF0000"/>
                </a:solidFill>
              </a:rPr>
              <a:t>Pgs 23-24- “Take the gray-carpeted stairs two at a time,the way me and my sister used to do.”</a:t>
            </a:r>
          </a:p>
        </p:txBody>
      </p:sp>
      <p:pic>
        <p:nvPicPr>
          <p:cNvPr id="47" name="Shape 4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01325" y="2620250"/>
            <a:ext cx="3238324" cy="2192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812800" y="175895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0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0000"/>
                </a:solidFill>
              </a:rPr>
              <a:t>This Is the Rope</a:t>
            </a:r>
            <a:r>
              <a:rPr lang="en"/>
              <a:t>	</a:t>
            </a:r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457200" y="12090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1800">
                <a:solidFill>
                  <a:srgbClr val="FF0000"/>
                </a:solidFill>
              </a:rPr>
              <a:t>Quote(s)Pgs.3-7  “This is the rope my grandfather used to tie the few things they owned to the top of a car that drove my grandmother,who was a mother now,from South Carolina all the long way to a place called New York City.”</a:t>
            </a:r>
          </a:p>
        </p:txBody>
      </p:sp>
      <p:pic>
        <p:nvPicPr>
          <p:cNvPr id="54" name="Shape 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7850" y="2347775"/>
            <a:ext cx="3074424" cy="2586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041400" y="135255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0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Shape 59"/>
          <p:cNvPicPr preferRelativeResize="0"/>
          <p:nvPr/>
        </p:nvPicPr>
        <p:blipFill rotWithShape="1">
          <a:blip r:embed="rId5">
            <a:alphaModFix/>
          </a:blip>
          <a:srcRect l="13290" r="16686"/>
          <a:stretch/>
        </p:blipFill>
        <p:spPr>
          <a:xfrm>
            <a:off x="4327450" y="297050"/>
            <a:ext cx="3861399" cy="4681524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Shape 60"/>
          <p:cNvSpPr txBox="1"/>
          <p:nvPr/>
        </p:nvSpPr>
        <p:spPr>
          <a:xfrm>
            <a:off x="955150" y="297050"/>
            <a:ext cx="3533999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 b="1">
                <a:solidFill>
                  <a:srgbClr val="FF0000"/>
                </a:solidFill>
              </a:rPr>
              <a:t>Connections from This Is the Rope</a:t>
            </a:r>
          </a:p>
        </p:txBody>
      </p:sp>
      <p:pic>
        <p:nvPicPr>
          <p:cNvPr id="2" name="Sound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10733" y="146685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0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412175" y="21722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0000"/>
                </a:solidFill>
              </a:rPr>
              <a:t>Connections from Hush</a:t>
            </a:r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>
              <a:solidFill>
                <a:srgbClr val="FF0000"/>
              </a:solidFill>
            </a:endParaRPr>
          </a:p>
        </p:txBody>
      </p:sp>
      <p:pic>
        <p:nvPicPr>
          <p:cNvPr id="67" name="Shape 6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51925" y="2798475"/>
            <a:ext cx="3196874" cy="2127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78984" y="175895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0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394825" y="99003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                    </a:t>
            </a:r>
            <a:r>
              <a:rPr lang="en">
                <a:solidFill>
                  <a:srgbClr val="FF0000"/>
                </a:solidFill>
              </a:rPr>
              <a:t>Conclusion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519600" y="141780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 dirty="0">
                <a:solidFill>
                  <a:srgbClr val="FF0000"/>
                </a:solidFill>
              </a:rPr>
              <a:t>In conclusion</a:t>
            </a:r>
            <a:r>
              <a:rPr lang="en" sz="2400" dirty="0" smtClean="0">
                <a:solidFill>
                  <a:srgbClr val="FF0000"/>
                </a:solidFill>
              </a:rPr>
              <a:t>,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" sz="2400" dirty="0" smtClean="0">
                <a:solidFill>
                  <a:srgbClr val="FF0000"/>
                </a:solidFill>
              </a:rPr>
              <a:t>I </a:t>
            </a:r>
            <a:r>
              <a:rPr lang="en" sz="2400" dirty="0">
                <a:solidFill>
                  <a:srgbClr val="FF0000"/>
                </a:solidFill>
              </a:rPr>
              <a:t>believe Jacqueline Woodson’s books are telling you about memory and what would </a:t>
            </a:r>
            <a:r>
              <a:rPr lang="en" dirty="0">
                <a:solidFill>
                  <a:srgbClr val="FF0000"/>
                </a:solidFill>
              </a:rPr>
              <a:t>happen w</a:t>
            </a:r>
            <a:r>
              <a:rPr lang="en" sz="2400" dirty="0">
                <a:solidFill>
                  <a:srgbClr val="FF0000"/>
                </a:solidFill>
              </a:rPr>
              <a:t>ithout them.Quote from Hush page.23,paragraph 1 “And the classmate will answer That was Toswiah</a:t>
            </a:r>
            <a:r>
              <a:rPr lang="en" sz="2400" dirty="0" smtClean="0">
                <a:solidFill>
                  <a:srgbClr val="FF0000"/>
                </a:solidFill>
              </a:rPr>
              <a:t>.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" sz="2400" dirty="0" smtClean="0">
                <a:solidFill>
                  <a:srgbClr val="FF0000"/>
                </a:solidFill>
              </a:rPr>
              <a:t>She </a:t>
            </a:r>
            <a:r>
              <a:rPr lang="en" sz="2400" dirty="0">
                <a:solidFill>
                  <a:srgbClr val="FF0000"/>
                </a:solidFill>
              </a:rPr>
              <a:t>just disappeared one day.”Weird huh?</a:t>
            </a:r>
          </a:p>
        </p:txBody>
      </p:sp>
      <p:pic>
        <p:nvPicPr>
          <p:cNvPr id="74" name="Shape 7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95450" y="3654025"/>
            <a:ext cx="3392899" cy="1408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Shape 7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11525" y="3134400"/>
            <a:ext cx="1838224" cy="1927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ound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009650" y="60500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0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dark-gradient">
  <a:themeElements>
    <a:clrScheme name="Custom 346">
      <a:dk1>
        <a:srgbClr val="000000"/>
      </a:dk1>
      <a:lt1>
        <a:srgbClr val="FFFFFF"/>
      </a:lt1>
      <a:dk2>
        <a:srgbClr val="4C4C4C"/>
      </a:dk2>
      <a:lt2>
        <a:srgbClr val="CCCCCC"/>
      </a:lt2>
      <a:accent1>
        <a:srgbClr val="89B4B8"/>
      </a:accent1>
      <a:accent2>
        <a:srgbClr val="AFA6CA"/>
      </a:accent2>
      <a:accent3>
        <a:srgbClr val="A5B492"/>
      </a:accent3>
      <a:accent4>
        <a:srgbClr val="E8CD6D"/>
      </a:accent4>
      <a:accent5>
        <a:srgbClr val="F4A447"/>
      </a:accent5>
      <a:accent6>
        <a:srgbClr val="D09D94"/>
      </a:accent6>
      <a:hlink>
        <a:srgbClr val="5EA7AA"/>
      </a:hlink>
      <a:folHlink>
        <a:srgbClr val="A295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336</Words>
  <Application>Microsoft Macintosh PowerPoint</Application>
  <PresentationFormat>On-screen Show (16:9)</PresentationFormat>
  <Paragraphs>22</Paragraphs>
  <Slides>7</Slides>
  <Notes>7</Notes>
  <HiddenSlides>0</HiddenSlides>
  <MMClips>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dark-gradient</vt:lpstr>
      <vt:lpstr>J.W Author Study </vt:lpstr>
      <vt:lpstr>                      Memories</vt:lpstr>
      <vt:lpstr>Hush</vt:lpstr>
      <vt:lpstr>This Is the Rope </vt:lpstr>
      <vt:lpstr>PowerPoint Presentation</vt:lpstr>
      <vt:lpstr>Connections from Hush</vt:lpstr>
      <vt:lpstr>                    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J.W Author Study </dc:title>
  <cp:lastModifiedBy>Roberta Makely</cp:lastModifiedBy>
  <cp:revision>2</cp:revision>
  <dcterms:modified xsi:type="dcterms:W3CDTF">2015-05-15T20:40:27Z</dcterms:modified>
</cp:coreProperties>
</file>